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Relationships make the referral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Listen to the investor’s goal before discussing a product.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Make a warm, permission-based introduction.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Help the investor reach the right financing conversation.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Do not quote rates or promise approval.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Trust is the start of a strong referral.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What does DSCR mean?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DSCR means debt service coverage ratio.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Rental loans may assess whether property income can support debt payments.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Lenders also review the property and borrower.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Guidelines vary by program and deal.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It is a starting point, not an approval.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Ask about the investor’s plan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Are they buying, refinancing, renovating, or building?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What property type and location?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What is the expected timeline?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Listen first; do not push a product.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A clear picture helps the lending team guide next steps.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DSCR360 program overview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Fix and flip bridge financing.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Ground-up construction.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Rental DSCR and portfolio loans.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Multifamily and foreign-national investor programs.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Confirm current product availability with DSCR360.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Fix and flip bridge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Short-term financing for rehab and value-add projects.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The site describes terms generally around 12 to 18 months.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Interest-only options may be available.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Scope, timing, and terms are subject to review.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The investor should confirm current terms directly.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Rental DSCR financing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May focus on property cash flow in qualification.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Long-term options may be available.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Some short-term-rental scenarios may be considered.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Property and borrower must meet current guidelines.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Do not promise eligibility or loan terms.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Portfolio, multifamily, construction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Portfolio programs may group multiple rental properties.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Multifamily reviews can consider property operating income.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Construction financing may use milestone-based draws.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Structure depends on the deal and underwriting.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Use the lending team for program fit.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Prepare a useful introduction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Investor name and preferred contact.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Property type and location.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Purchase, refinance, or project goal.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Expected amount and timing, if known.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Get permission before sharing details.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Submit through the back office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Choose DSCR360 on the referral form.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Your signed-in partner information attaches automatically.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Share only details the investor agreed to share.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DSCR360 follows up to review possible options.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A warm handoff keeps the relationship clear.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182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566928"/>
            <a:ext cx="11064240" cy="32004"/>
          </a:xfrm>
          <a:prstGeom prst="rect">
            <a:avLst/>
          </a:prstGeom>
          <a:solidFill>
            <a:srgbClr val="D4A0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85800" y="246888"/>
            <a:ext cx="7315200" cy="23774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1000" b="1">
                <a:solidFill>
                  <a:srgbClr val="C8F04A"/>
                </a:solidFill>
                <a:latin typeface="Aptos"/>
              </a:rPr>
              <a:t>DSCR360  |  PARTNER TRAINING</a:t>
            </a:r>
          </a:p>
        </p:txBody>
      </p:sp>
      <p:sp>
        <p:nvSpPr>
          <p:cNvPr id="5" name="Oval 4"/>
          <p:cNvSpPr/>
          <p:nvPr/>
        </p:nvSpPr>
        <p:spPr>
          <a:xfrm>
            <a:off x="10652760" y="822960"/>
            <a:ext cx="868680" cy="868680"/>
          </a:xfrm>
          <a:prstGeom prst="ellipse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F3D68C"/>
                </a:solidFill>
                <a:latin typeface="Aptos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051560"/>
            <a:ext cx="9509760" cy="1051560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3000" b="1">
                <a:solidFill>
                  <a:srgbClr val="F3D68C"/>
                </a:solidFill>
                <a:latin typeface="Georgia"/>
              </a:rPr>
              <a:t>Keep trust at the centre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532888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188720" y="2423160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Respond promptly and protect private information.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3255264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88720" y="3145536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Set clear expectations about the process.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977640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88720" y="3867912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Never guarantee rates, amounts, approval, or closing dates.</a:t>
            </a:r>
          </a:p>
        </p:txBody>
      </p:sp>
      <p:sp>
        <p:nvSpPr>
          <p:cNvPr id="13" name="Oval 12"/>
          <p:cNvSpPr/>
          <p:nvPr/>
        </p:nvSpPr>
        <p:spPr>
          <a:xfrm>
            <a:off x="868680" y="4700016"/>
            <a:ext cx="146304" cy="146304"/>
          </a:xfrm>
          <a:prstGeom prst="ellipse">
            <a:avLst/>
          </a:prstGeom>
          <a:solidFill>
            <a:srgbClr val="C8F0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188720" y="4590288"/>
            <a:ext cx="9646920" cy="512064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2000" b="0">
                <a:solidFill>
                  <a:srgbClr val="F5F8FB"/>
                </a:solidFill>
                <a:latin typeface="Aptos"/>
              </a:rPr>
              <a:t>The program states a 50/50 split; confirm written terms and eligibility.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5623560"/>
            <a:ext cx="10698480" cy="658368"/>
          </a:xfrm>
          <a:prstGeom prst="roundRect">
            <a:avLst/>
          </a:prstGeom>
          <a:solidFill>
            <a:srgbClr val="0D2340"/>
          </a:solidFill>
          <a:ln>
            <a:solidFill>
              <a:srgbClr val="D4A03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3D68C"/>
                </a:solidFill>
                <a:latin typeface="Aptos"/>
              </a:rPr>
              <a:t>A good referral is accurate, consented, and built on trust.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446520"/>
            <a:ext cx="731520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r>
              <a:rPr sz="900" b="0">
                <a:solidFill>
                  <a:srgbClr val="9FB4C7"/>
                </a:solidFill>
                <a:latin typeface="Aptos"/>
              </a:rPr>
              <a:t>General information only. Confirm current programme terms and requirements.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24160" y="6446520"/>
            <a:ext cx="1005840" cy="201168"/>
          </a:xfrm>
          <a:prstGeom prst="rect">
            <a:avLst/>
          </a:prstGeom>
          <a:noFill/>
        </p:spPr>
        <p:txBody>
          <a:bodyPr wrap="square" lIns="18288" rIns="18288" tIns="18288" bIns="18288">
            <a:spAutoFit/>
          </a:bodyPr>
          <a:lstStyle/>
          <a:p>
            <a:pPr algn="r"/>
            <a:r>
              <a:rPr sz="900" b="1">
                <a:solidFill>
                  <a:srgbClr val="9FB4C7"/>
                </a:solidFill>
                <a:latin typeface="Aptos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